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32" r:id="rId1"/>
  </p:sldMasterIdLst>
  <p:sldIdLst>
    <p:sldId id="256" r:id="rId2"/>
    <p:sldId id="257" r:id="rId3"/>
    <p:sldId id="258" r:id="rId4"/>
    <p:sldId id="259" r:id="rId5"/>
    <p:sldId id="270" r:id="rId6"/>
    <p:sldId id="260" r:id="rId7"/>
    <p:sldId id="261" r:id="rId8"/>
    <p:sldId id="262" r:id="rId9"/>
    <p:sldId id="265" r:id="rId10"/>
    <p:sldId id="266" r:id="rId11"/>
    <p:sldId id="267" r:id="rId12"/>
    <p:sldId id="268" r:id="rId13"/>
    <p:sldId id="269" r:id="rId14"/>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624" autoAdjust="0"/>
  </p:normalViewPr>
  <p:slideViewPr>
    <p:cSldViewPr>
      <p:cViewPr varScale="1">
        <p:scale>
          <a:sx n="65" d="100"/>
          <a:sy n="65" d="100"/>
        </p:scale>
        <p:origin x="-1306" y="-77"/>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it-IT" smtClean="0"/>
              <a:t>Fare clic per modificare lo stile del titolo</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it-IT" smtClean="0"/>
              <a:t>Fare clic per modificare lo stile del sottotitolo dello schema</a:t>
            </a:r>
            <a:endParaRPr kumimoji="0" lang="en-US"/>
          </a:p>
        </p:txBody>
      </p:sp>
      <p:sp>
        <p:nvSpPr>
          <p:cNvPr id="30" name="Date Placeholder 29"/>
          <p:cNvSpPr>
            <a:spLocks noGrp="1"/>
          </p:cNvSpPr>
          <p:nvPr>
            <p:ph type="dt" sz="half" idx="10"/>
          </p:nvPr>
        </p:nvSpPr>
        <p:spPr/>
        <p:txBody>
          <a:bodyPr/>
          <a:lstStyle/>
          <a:p>
            <a:fld id="{CB90BED4-99E1-4D7F-85CA-D1837C02EA8C}" type="datetimeFigureOut">
              <a:rPr lang="it-IT" smtClean="0"/>
              <a:t>19/12/2017</a:t>
            </a:fld>
            <a:endParaRPr lang="it-IT"/>
          </a:p>
        </p:txBody>
      </p:sp>
      <p:sp>
        <p:nvSpPr>
          <p:cNvPr id="19" name="Footer Placeholder 18"/>
          <p:cNvSpPr>
            <a:spLocks noGrp="1"/>
          </p:cNvSpPr>
          <p:nvPr>
            <p:ph type="ftr" sz="quarter" idx="11"/>
          </p:nvPr>
        </p:nvSpPr>
        <p:spPr/>
        <p:txBody>
          <a:bodyPr/>
          <a:lstStyle/>
          <a:p>
            <a:endParaRPr lang="it-IT"/>
          </a:p>
        </p:txBody>
      </p:sp>
      <p:sp>
        <p:nvSpPr>
          <p:cNvPr id="27" name="Slide Number Placeholder 26"/>
          <p:cNvSpPr>
            <a:spLocks noGrp="1"/>
          </p:cNvSpPr>
          <p:nvPr>
            <p:ph type="sldNum" sz="quarter" idx="12"/>
          </p:nvPr>
        </p:nvSpPr>
        <p:spPr/>
        <p:txBody>
          <a:bodyPr/>
          <a:lstStyle/>
          <a:p>
            <a:fld id="{24963383-3FB0-4393-9640-C09C55619526}" type="slidenum">
              <a:rPr lang="it-IT" smtClean="0"/>
              <a:t>‹N›</a:t>
            </a:fld>
            <a:endParaRPr lang="it-IT"/>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it-IT" smtClean="0"/>
              <a:t>Fare clic per modificare lo stile del titolo</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Date Placeholder 3"/>
          <p:cNvSpPr>
            <a:spLocks noGrp="1"/>
          </p:cNvSpPr>
          <p:nvPr>
            <p:ph type="dt" sz="half" idx="10"/>
          </p:nvPr>
        </p:nvSpPr>
        <p:spPr/>
        <p:txBody>
          <a:bodyPr/>
          <a:lstStyle/>
          <a:p>
            <a:fld id="{CB90BED4-99E1-4D7F-85CA-D1837C02EA8C}" type="datetimeFigureOut">
              <a:rPr lang="it-IT" smtClean="0"/>
              <a:t>19/12/2017</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24963383-3FB0-4393-9640-C09C55619526}" type="slidenum">
              <a:rPr lang="it-IT" smtClean="0"/>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it-IT" smtClean="0"/>
              <a:t>Fare clic per modificare lo stile del titolo</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Date Placeholder 3"/>
          <p:cNvSpPr>
            <a:spLocks noGrp="1"/>
          </p:cNvSpPr>
          <p:nvPr>
            <p:ph type="dt" sz="half" idx="10"/>
          </p:nvPr>
        </p:nvSpPr>
        <p:spPr/>
        <p:txBody>
          <a:bodyPr/>
          <a:lstStyle/>
          <a:p>
            <a:fld id="{CB90BED4-99E1-4D7F-85CA-D1837C02EA8C}" type="datetimeFigureOut">
              <a:rPr lang="it-IT" smtClean="0"/>
              <a:t>19/12/2017</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24963383-3FB0-4393-9640-C09C55619526}" type="slidenum">
              <a:rPr lang="it-IT" smtClean="0"/>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it-IT" smtClean="0"/>
              <a:t>Fare clic per modificare lo stile del titolo</a:t>
            </a:r>
            <a:endParaRPr kumimoji="0" lang="en-US"/>
          </a:p>
        </p:txBody>
      </p:sp>
      <p:sp>
        <p:nvSpPr>
          <p:cNvPr id="3" name="Content Placeholder 2"/>
          <p:cNvSpPr>
            <a:spLocks noGrp="1"/>
          </p:cNvSpPr>
          <p:nvPr>
            <p:ph idx="1"/>
          </p:nvPr>
        </p:nvSpPr>
        <p:spPr/>
        <p:txBody>
          <a:body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Date Placeholder 3"/>
          <p:cNvSpPr>
            <a:spLocks noGrp="1"/>
          </p:cNvSpPr>
          <p:nvPr>
            <p:ph type="dt" sz="half" idx="10"/>
          </p:nvPr>
        </p:nvSpPr>
        <p:spPr/>
        <p:txBody>
          <a:bodyPr/>
          <a:lstStyle/>
          <a:p>
            <a:fld id="{CB90BED4-99E1-4D7F-85CA-D1837C02EA8C}" type="datetimeFigureOut">
              <a:rPr lang="it-IT" smtClean="0"/>
              <a:t>19/12/2017</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24963383-3FB0-4393-9640-C09C55619526}" type="slidenum">
              <a:rPr lang="it-IT" smtClean="0"/>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it-IT" smtClean="0"/>
              <a:t>Fare clic per modificare lo stile del titolo</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it-IT" smtClean="0"/>
              <a:t>Fare clic per modificare stili del testo dello schema</a:t>
            </a:r>
          </a:p>
        </p:txBody>
      </p:sp>
      <p:sp>
        <p:nvSpPr>
          <p:cNvPr id="4" name="Date Placeholder 3"/>
          <p:cNvSpPr>
            <a:spLocks noGrp="1"/>
          </p:cNvSpPr>
          <p:nvPr>
            <p:ph type="dt" sz="half" idx="10"/>
          </p:nvPr>
        </p:nvSpPr>
        <p:spPr/>
        <p:txBody>
          <a:bodyPr/>
          <a:lstStyle/>
          <a:p>
            <a:fld id="{CB90BED4-99E1-4D7F-85CA-D1837C02EA8C}" type="datetimeFigureOut">
              <a:rPr lang="it-IT" smtClean="0"/>
              <a:t>19/12/2017</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24963383-3FB0-4393-9640-C09C55619526}" type="slidenum">
              <a:rPr lang="it-IT" smtClean="0"/>
              <a:t>‹N›</a:t>
            </a:fld>
            <a:endParaRPr lang="it-IT"/>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it-IT" smtClean="0"/>
              <a:t>Fare clic per modificare lo stile del titolo</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5" name="Date Placeholder 4"/>
          <p:cNvSpPr>
            <a:spLocks noGrp="1"/>
          </p:cNvSpPr>
          <p:nvPr>
            <p:ph type="dt" sz="half" idx="10"/>
          </p:nvPr>
        </p:nvSpPr>
        <p:spPr/>
        <p:txBody>
          <a:bodyPr/>
          <a:lstStyle/>
          <a:p>
            <a:fld id="{CB90BED4-99E1-4D7F-85CA-D1837C02EA8C}" type="datetimeFigureOut">
              <a:rPr lang="it-IT" smtClean="0"/>
              <a:t>19/12/2017</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24963383-3FB0-4393-9640-C09C55619526}" type="slidenum">
              <a:rPr lang="it-IT" smtClean="0"/>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it-IT" smtClean="0"/>
              <a:t>Fare clic per modificare lo stile del titolo</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it-IT" smtClean="0"/>
              <a:t>Fare clic per modificare stili del testo dello schema</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it-IT" smtClean="0"/>
              <a:t>Fare clic per modificare stili del testo dello schema</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7" name="Date Placeholder 6"/>
          <p:cNvSpPr>
            <a:spLocks noGrp="1"/>
          </p:cNvSpPr>
          <p:nvPr>
            <p:ph type="dt" sz="half" idx="10"/>
          </p:nvPr>
        </p:nvSpPr>
        <p:spPr/>
        <p:txBody>
          <a:bodyPr/>
          <a:lstStyle/>
          <a:p>
            <a:fld id="{CB90BED4-99E1-4D7F-85CA-D1837C02EA8C}" type="datetimeFigureOut">
              <a:rPr lang="it-IT" smtClean="0"/>
              <a:t>19/12/2017</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24963383-3FB0-4393-9640-C09C55619526}" type="slidenum">
              <a:rPr lang="it-IT" smtClean="0"/>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it-IT" smtClean="0"/>
              <a:t>Fare clic per modificare lo stile del titolo</a:t>
            </a:r>
            <a:endParaRPr kumimoji="0" lang="en-US"/>
          </a:p>
        </p:txBody>
      </p:sp>
      <p:sp>
        <p:nvSpPr>
          <p:cNvPr id="3" name="Date Placeholder 2"/>
          <p:cNvSpPr>
            <a:spLocks noGrp="1"/>
          </p:cNvSpPr>
          <p:nvPr>
            <p:ph type="dt" sz="half" idx="10"/>
          </p:nvPr>
        </p:nvSpPr>
        <p:spPr/>
        <p:txBody>
          <a:bodyPr/>
          <a:lstStyle/>
          <a:p>
            <a:fld id="{CB90BED4-99E1-4D7F-85CA-D1837C02EA8C}" type="datetimeFigureOut">
              <a:rPr lang="it-IT" smtClean="0"/>
              <a:t>19/12/2017</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24963383-3FB0-4393-9640-C09C55619526}" type="slidenum">
              <a:rPr lang="it-IT" smtClean="0"/>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B90BED4-99E1-4D7F-85CA-D1837C02EA8C}" type="datetimeFigureOut">
              <a:rPr lang="it-IT" smtClean="0"/>
              <a:t>19/12/2017</a:t>
            </a:fld>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24963383-3FB0-4393-9640-C09C55619526}" type="slidenum">
              <a:rPr lang="it-IT" smtClean="0"/>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it-IT" smtClean="0"/>
              <a:t>Fare clic per modificare lo stile del titolo</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it-IT" smtClean="0"/>
              <a:t>Fare clic per modificare stili del testo dello schema</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5" name="Date Placeholder 4"/>
          <p:cNvSpPr>
            <a:spLocks noGrp="1"/>
          </p:cNvSpPr>
          <p:nvPr>
            <p:ph type="dt" sz="half" idx="10"/>
          </p:nvPr>
        </p:nvSpPr>
        <p:spPr/>
        <p:txBody>
          <a:bodyPr/>
          <a:lstStyle/>
          <a:p>
            <a:fld id="{CB90BED4-99E1-4D7F-85CA-D1837C02EA8C}" type="datetimeFigureOut">
              <a:rPr lang="it-IT" smtClean="0"/>
              <a:t>19/12/2017</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24963383-3FB0-4393-9640-C09C55619526}" type="slidenum">
              <a:rPr lang="it-IT" smtClean="0"/>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magine con didascalia">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it-IT" smtClean="0"/>
              <a:t>Fare clic per modificare lo stile del titolo</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it-IT" smtClean="0"/>
              <a:t>Fare clic per modificare stili del testo dello schema</a:t>
            </a:r>
          </a:p>
        </p:txBody>
      </p:sp>
      <p:sp>
        <p:nvSpPr>
          <p:cNvPr id="5" name="Date Placeholder 4"/>
          <p:cNvSpPr>
            <a:spLocks noGrp="1"/>
          </p:cNvSpPr>
          <p:nvPr>
            <p:ph type="dt" sz="half" idx="10"/>
          </p:nvPr>
        </p:nvSpPr>
        <p:spPr/>
        <p:txBody>
          <a:bodyPr/>
          <a:lstStyle/>
          <a:p>
            <a:fld id="{CB90BED4-99E1-4D7F-85CA-D1837C02EA8C}" type="datetimeFigureOut">
              <a:rPr lang="it-IT" smtClean="0"/>
              <a:t>19/12/2017</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a:xfrm>
            <a:off x="8077200" y="6356350"/>
            <a:ext cx="609600" cy="365125"/>
          </a:xfrm>
        </p:spPr>
        <p:txBody>
          <a:bodyPr/>
          <a:lstStyle/>
          <a:p>
            <a:fld id="{24963383-3FB0-4393-9640-C09C55619526}" type="slidenum">
              <a:rPr lang="it-IT" smtClean="0"/>
              <a:t>‹N›</a:t>
            </a:fld>
            <a:endParaRPr lang="it-IT"/>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it-IT" smtClean="0"/>
              <a:t>Fare clic sull'icona per inserire un'immagine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it-IT" smtClean="0"/>
              <a:t>Fare clic per modificare lo stile del titolo</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it-IT" smtClean="0"/>
              <a:t>Fare clic per modificare stili del testo dello schema</a:t>
            </a:r>
          </a:p>
          <a:p>
            <a:pPr lvl="1" eaLnBrk="1" latinLnBrk="0" hangingPunct="1"/>
            <a:r>
              <a:rPr kumimoji="0" lang="it-IT" smtClean="0"/>
              <a:t>Secondo livello</a:t>
            </a:r>
          </a:p>
          <a:p>
            <a:pPr lvl="2" eaLnBrk="1" latinLnBrk="0" hangingPunct="1"/>
            <a:r>
              <a:rPr kumimoji="0" lang="it-IT" smtClean="0"/>
              <a:t>Terzo livello</a:t>
            </a:r>
          </a:p>
          <a:p>
            <a:pPr lvl="3" eaLnBrk="1" latinLnBrk="0" hangingPunct="1"/>
            <a:r>
              <a:rPr kumimoji="0" lang="it-IT" smtClean="0"/>
              <a:t>Quarto livello</a:t>
            </a:r>
          </a:p>
          <a:p>
            <a:pPr lvl="4" eaLnBrk="1" latinLnBrk="0" hangingPunct="1"/>
            <a:r>
              <a:rPr kumimoji="0" lang="it-IT" smtClean="0"/>
              <a:t>Quinto livello</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CB90BED4-99E1-4D7F-85CA-D1837C02EA8C}" type="datetimeFigureOut">
              <a:rPr lang="it-IT" smtClean="0"/>
              <a:t>19/12/2017</a:t>
            </a:fld>
            <a:endParaRPr lang="it-IT"/>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it-IT"/>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24963383-3FB0-4393-9640-C09C55619526}" type="slidenum">
              <a:rPr lang="it-IT" smtClean="0"/>
              <a:t>‹N›</a:t>
            </a:fld>
            <a:endParaRPr lang="it-IT"/>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p:txBody>
          <a:bodyPr>
            <a:normAutofit/>
          </a:bodyPr>
          <a:lstStyle/>
          <a:p>
            <a:r>
              <a:rPr lang="it-IT" dirty="0" smtClean="0"/>
              <a:t>INCONTRO CON I TUTOR DEI DOCENTI NEOASSUNTI</a:t>
            </a:r>
            <a:endParaRPr lang="it-IT" dirty="0"/>
          </a:p>
        </p:txBody>
      </p:sp>
      <p:sp>
        <p:nvSpPr>
          <p:cNvPr id="3" name="Sottotitolo 2"/>
          <p:cNvSpPr>
            <a:spLocks noGrp="1"/>
          </p:cNvSpPr>
          <p:nvPr>
            <p:ph type="subTitle" idx="1"/>
          </p:nvPr>
        </p:nvSpPr>
        <p:spPr/>
        <p:txBody>
          <a:bodyPr/>
          <a:lstStyle/>
          <a:p>
            <a:r>
              <a:rPr lang="it-IT" dirty="0" smtClean="0"/>
              <a:t>CREMONA 19 DICEMBRE 2017</a:t>
            </a:r>
            <a:endParaRPr lang="it-IT" dirty="0"/>
          </a:p>
        </p:txBody>
      </p:sp>
    </p:spTree>
    <p:extLst>
      <p:ext uri="{BB962C8B-B14F-4D97-AF65-F5344CB8AC3E}">
        <p14:creationId xmlns:p14="http://schemas.microsoft.com/office/powerpoint/2010/main" val="421369593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404664"/>
            <a:ext cx="8229600" cy="1442424"/>
          </a:xfrm>
        </p:spPr>
        <p:txBody>
          <a:bodyPr>
            <a:noAutofit/>
          </a:bodyPr>
          <a:lstStyle/>
          <a:p>
            <a:pPr algn="ctr"/>
            <a:r>
              <a:rPr lang="it-IT" b="1" dirty="0">
                <a:ln w="900" cmpd="sng">
                  <a:solidFill>
                    <a:schemeClr val="accent1">
                      <a:satMod val="190000"/>
                      <a:alpha val="55000"/>
                    </a:schemeClr>
                  </a:solidFill>
                  <a:prstDash val="solid"/>
                </a:ln>
                <a:solidFill>
                  <a:schemeClr val="accent1">
                    <a:lumMod val="75000"/>
                  </a:schemeClr>
                </a:solidFill>
                <a:effectLst>
                  <a:innerShdw blurRad="101600" dist="76200" dir="5400000">
                    <a:schemeClr val="accent1">
                      <a:satMod val="190000"/>
                      <a:tint val="100000"/>
                      <a:alpha val="74000"/>
                    </a:schemeClr>
                  </a:innerShdw>
                </a:effectLst>
              </a:rPr>
              <a:t>FASE DELLA DIAGNOSI</a:t>
            </a:r>
            <a:br>
              <a:rPr lang="it-IT" b="1" dirty="0">
                <a:ln w="900" cmpd="sng">
                  <a:solidFill>
                    <a:schemeClr val="accent1">
                      <a:satMod val="190000"/>
                      <a:alpha val="55000"/>
                    </a:schemeClr>
                  </a:solidFill>
                  <a:prstDash val="solid"/>
                </a:ln>
                <a:solidFill>
                  <a:schemeClr val="accent1">
                    <a:lumMod val="75000"/>
                  </a:schemeClr>
                </a:solidFill>
                <a:effectLst>
                  <a:innerShdw blurRad="101600" dist="76200" dir="5400000">
                    <a:schemeClr val="accent1">
                      <a:satMod val="190000"/>
                      <a:tint val="100000"/>
                      <a:alpha val="74000"/>
                    </a:schemeClr>
                  </a:innerShdw>
                </a:effectLst>
              </a:rPr>
            </a:br>
            <a:endParaRPr lang="it-IT" b="1" dirty="0">
              <a:ln w="900" cmpd="sng">
                <a:solidFill>
                  <a:schemeClr val="accent1">
                    <a:satMod val="190000"/>
                    <a:alpha val="55000"/>
                  </a:schemeClr>
                </a:solidFill>
                <a:prstDash val="solid"/>
              </a:ln>
              <a:solidFill>
                <a:schemeClr val="accent1">
                  <a:lumMod val="75000"/>
                </a:schemeClr>
              </a:solidFill>
              <a:effectLst>
                <a:innerShdw blurRad="101600" dist="76200" dir="5400000">
                  <a:schemeClr val="accent1">
                    <a:satMod val="190000"/>
                    <a:tint val="100000"/>
                    <a:alpha val="74000"/>
                  </a:schemeClr>
                </a:innerShdw>
              </a:effectLst>
            </a:endParaRPr>
          </a:p>
        </p:txBody>
      </p:sp>
      <p:sp>
        <p:nvSpPr>
          <p:cNvPr id="3" name="Segnaposto contenuto 2"/>
          <p:cNvSpPr>
            <a:spLocks noGrp="1"/>
          </p:cNvSpPr>
          <p:nvPr>
            <p:ph idx="1"/>
          </p:nvPr>
        </p:nvSpPr>
        <p:spPr/>
        <p:txBody>
          <a:bodyPr/>
          <a:lstStyle/>
          <a:p>
            <a:pPr marL="0" indent="0" algn="just">
              <a:buNone/>
            </a:pPr>
            <a:r>
              <a:rPr lang="it-IT" dirty="0" smtClean="0"/>
              <a:t>Attraverso </a:t>
            </a:r>
            <a:r>
              <a:rPr lang="it-IT" dirty="0"/>
              <a:t>la redazione di un primo bilancio di competenze, in forma di autovalutazione strutturata, con la collaborazione del docente tutor; questo adempimento, secondo quanto prescritto nel decreto n.850, dovrà realizzarsi entro il secondo mese dalla presa di servizio, servirà a </a:t>
            </a:r>
            <a:r>
              <a:rPr lang="it-IT" i="1" dirty="0"/>
              <a:t>“compiere una analisi critica delle competenze possedute, di delineare i punti da potenziare e di elaborare un progetto di formazione in servizio coerente con la diagnosi compiuta” </a:t>
            </a:r>
            <a:r>
              <a:rPr lang="it-IT" dirty="0"/>
              <a:t>(comma 2 art.5).</a:t>
            </a:r>
          </a:p>
        </p:txBody>
      </p:sp>
    </p:spTree>
    <p:extLst>
      <p:ext uri="{BB962C8B-B14F-4D97-AF65-F5344CB8AC3E}">
        <p14:creationId xmlns:p14="http://schemas.microsoft.com/office/powerpoint/2010/main" val="95611401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scene3d>
            <a:camera prst="orthographicFront"/>
            <a:lightRig rig="threePt" dir="t"/>
          </a:scene3d>
          <a:sp3d>
            <a:bevelT w="114300" prst="artDeco"/>
          </a:sp3d>
        </p:spPr>
        <p:txBody>
          <a:bodyPr/>
          <a:lstStyle/>
          <a:p>
            <a:pPr algn="ctr"/>
            <a:r>
              <a:rPr lang="it-IT" b="1" dirty="0">
                <a:ln w="900" cmpd="sng">
                  <a:solidFill>
                    <a:schemeClr val="accent1">
                      <a:satMod val="190000"/>
                      <a:alpha val="55000"/>
                    </a:schemeClr>
                  </a:solidFill>
                  <a:prstDash val="solid"/>
                </a:ln>
                <a:solidFill>
                  <a:schemeClr val="accent1">
                    <a:lumMod val="75000"/>
                  </a:schemeClr>
                </a:solidFill>
                <a:effectLst>
                  <a:innerShdw blurRad="101600" dist="76200" dir="5400000">
                    <a:schemeClr val="accent1">
                      <a:satMod val="190000"/>
                      <a:tint val="100000"/>
                      <a:alpha val="74000"/>
                    </a:schemeClr>
                  </a:innerShdw>
                </a:effectLst>
              </a:rPr>
              <a:t>FASE DELLA PROGETTUALITA’ </a:t>
            </a:r>
          </a:p>
        </p:txBody>
      </p:sp>
      <p:sp>
        <p:nvSpPr>
          <p:cNvPr id="3" name="Segnaposto contenuto 2"/>
          <p:cNvSpPr>
            <a:spLocks noGrp="1"/>
          </p:cNvSpPr>
          <p:nvPr>
            <p:ph idx="1"/>
          </p:nvPr>
        </p:nvSpPr>
        <p:spPr/>
        <p:txBody>
          <a:bodyPr>
            <a:noAutofit/>
          </a:bodyPr>
          <a:lstStyle/>
          <a:p>
            <a:pPr marL="0" indent="0" algn="just">
              <a:buNone/>
            </a:pPr>
            <a:r>
              <a:rPr lang="it-IT" sz="2000" dirty="0"/>
              <a:t>attraverso la stesura vera e propria del patto di </a:t>
            </a:r>
            <a:r>
              <a:rPr lang="it-IT" sz="2000" dirty="0" smtClean="0"/>
              <a:t>sviluppo professionale, </a:t>
            </a:r>
            <a:r>
              <a:rPr lang="it-IT" sz="2000" dirty="0"/>
              <a:t>che dovrà indicare: “</a:t>
            </a:r>
            <a:r>
              <a:rPr lang="it-IT" sz="2000" i="1" dirty="0"/>
              <a:t>gli obiettivi di sviluppo delle competenze di natura culturale, disciplinare, didattico-metodologica e relazionale, da raggiungere attraverso le attività formative di cui all’articolo 6 e la partecipazione ad attività formative attivate dall’istituzione scolastica o da reti di scuole, nonché l’utilizzo eventuale delle risorse della Carta di cui all’articolo 1, comma 121, della Legg</a:t>
            </a:r>
            <a:r>
              <a:rPr lang="it-IT" sz="2000" dirty="0"/>
              <a:t>e”(comma3 art.5</a:t>
            </a:r>
            <a:r>
              <a:rPr lang="it-IT" sz="2000" dirty="0" smtClean="0"/>
              <a:t>).</a:t>
            </a:r>
          </a:p>
          <a:p>
            <a:pPr marL="0" indent="0" algn="just">
              <a:buNone/>
            </a:pPr>
            <a:r>
              <a:rPr lang="it-IT" sz="2000" dirty="0" smtClean="0"/>
              <a:t> </a:t>
            </a:r>
            <a:r>
              <a:rPr lang="it-IT" sz="2000" dirty="0"/>
              <a:t>A questa fase corrisponde anche il momento in cui il docente neo-assunto, con il supporto del tutor, “</a:t>
            </a:r>
            <a:r>
              <a:rPr lang="it-IT" sz="2000" i="1" dirty="0"/>
              <a:t>redige la propria programmazione annuale, in cui specifica, condividendoli con il tutor, gli esiti di apprendimento attesi, le metodologie didattiche, le strategie inclusive per alunni con bisogni educativi speciali e di sviluppo delle eccellenze, gli strumenti e i criteri di valutazione, che costituiscono complessivamente gli obiettivi dell’azione didattica</a:t>
            </a:r>
            <a:r>
              <a:rPr lang="it-IT" sz="2000" dirty="0"/>
              <a:t>” (comma 2 art.4).</a:t>
            </a:r>
          </a:p>
        </p:txBody>
      </p:sp>
    </p:spTree>
    <p:extLst>
      <p:ext uri="{BB962C8B-B14F-4D97-AF65-F5344CB8AC3E}">
        <p14:creationId xmlns:p14="http://schemas.microsoft.com/office/powerpoint/2010/main" val="184855353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476672"/>
            <a:ext cx="8229600" cy="1370416"/>
          </a:xfrm>
        </p:spPr>
        <p:txBody>
          <a:bodyPr>
            <a:noAutofit/>
          </a:bodyPr>
          <a:lstStyle/>
          <a:p>
            <a:pPr algn="ctr"/>
            <a:r>
              <a:rPr lang="it-IT" b="1" dirty="0" smtClean="0">
                <a:ln w="900" cmpd="sng">
                  <a:solidFill>
                    <a:schemeClr val="accent1">
                      <a:satMod val="190000"/>
                      <a:alpha val="55000"/>
                    </a:schemeClr>
                  </a:solidFill>
                  <a:prstDash val="solid"/>
                </a:ln>
                <a:solidFill>
                  <a:schemeClr val="accent1">
                    <a:lumMod val="75000"/>
                  </a:schemeClr>
                </a:solidFill>
                <a:effectLst>
                  <a:innerShdw blurRad="101600" dist="76200" dir="5400000">
                    <a:schemeClr val="accent1">
                      <a:satMod val="190000"/>
                      <a:tint val="100000"/>
                      <a:alpha val="74000"/>
                    </a:schemeClr>
                  </a:innerShdw>
                </a:effectLst>
              </a:rPr>
              <a:t/>
            </a:r>
            <a:br>
              <a:rPr lang="it-IT" b="1" dirty="0" smtClean="0">
                <a:ln w="900" cmpd="sng">
                  <a:solidFill>
                    <a:schemeClr val="accent1">
                      <a:satMod val="190000"/>
                      <a:alpha val="55000"/>
                    </a:schemeClr>
                  </a:solidFill>
                  <a:prstDash val="solid"/>
                </a:ln>
                <a:solidFill>
                  <a:schemeClr val="accent1">
                    <a:lumMod val="75000"/>
                  </a:schemeClr>
                </a:solidFill>
                <a:effectLst>
                  <a:innerShdw blurRad="101600" dist="76200" dir="5400000">
                    <a:schemeClr val="accent1">
                      <a:satMod val="190000"/>
                      <a:tint val="100000"/>
                      <a:alpha val="74000"/>
                    </a:schemeClr>
                  </a:innerShdw>
                </a:effectLst>
              </a:rPr>
            </a:br>
            <a:r>
              <a:rPr lang="it-IT" b="1" dirty="0">
                <a:ln w="900" cmpd="sng">
                  <a:solidFill>
                    <a:schemeClr val="accent1">
                      <a:satMod val="190000"/>
                      <a:alpha val="55000"/>
                    </a:schemeClr>
                  </a:solidFill>
                  <a:prstDash val="solid"/>
                </a:ln>
                <a:solidFill>
                  <a:schemeClr val="accent1">
                    <a:lumMod val="75000"/>
                  </a:schemeClr>
                </a:solidFill>
                <a:effectLst>
                  <a:innerShdw blurRad="101600" dist="76200" dir="5400000">
                    <a:schemeClr val="accent1">
                      <a:satMod val="190000"/>
                      <a:tint val="100000"/>
                      <a:alpha val="74000"/>
                    </a:schemeClr>
                  </a:innerShdw>
                </a:effectLst>
              </a:rPr>
              <a:t/>
            </a:r>
            <a:br>
              <a:rPr lang="it-IT" b="1" dirty="0">
                <a:ln w="900" cmpd="sng">
                  <a:solidFill>
                    <a:schemeClr val="accent1">
                      <a:satMod val="190000"/>
                      <a:alpha val="55000"/>
                    </a:schemeClr>
                  </a:solidFill>
                  <a:prstDash val="solid"/>
                </a:ln>
                <a:solidFill>
                  <a:schemeClr val="accent1">
                    <a:lumMod val="75000"/>
                  </a:schemeClr>
                </a:solidFill>
                <a:effectLst>
                  <a:innerShdw blurRad="101600" dist="76200" dir="5400000">
                    <a:schemeClr val="accent1">
                      <a:satMod val="190000"/>
                      <a:tint val="100000"/>
                      <a:alpha val="74000"/>
                    </a:schemeClr>
                  </a:innerShdw>
                </a:effectLst>
              </a:rPr>
            </a:br>
            <a:r>
              <a:rPr lang="it-IT" b="1" dirty="0" smtClean="0">
                <a:ln w="900" cmpd="sng">
                  <a:solidFill>
                    <a:schemeClr val="accent1">
                      <a:satMod val="190000"/>
                      <a:alpha val="55000"/>
                    </a:schemeClr>
                  </a:solidFill>
                  <a:prstDash val="solid"/>
                </a:ln>
                <a:solidFill>
                  <a:schemeClr val="accent1">
                    <a:lumMod val="75000"/>
                  </a:schemeClr>
                </a:solidFill>
                <a:effectLst>
                  <a:innerShdw blurRad="101600" dist="76200" dir="5400000">
                    <a:schemeClr val="accent1">
                      <a:satMod val="190000"/>
                      <a:tint val="100000"/>
                      <a:alpha val="74000"/>
                    </a:schemeClr>
                  </a:innerShdw>
                </a:effectLst>
              </a:rPr>
              <a:t>FASE </a:t>
            </a:r>
            <a:r>
              <a:rPr lang="it-IT" b="1" dirty="0">
                <a:ln w="900" cmpd="sng">
                  <a:solidFill>
                    <a:schemeClr val="accent1">
                      <a:satMod val="190000"/>
                      <a:alpha val="55000"/>
                    </a:schemeClr>
                  </a:solidFill>
                  <a:prstDash val="solid"/>
                </a:ln>
                <a:solidFill>
                  <a:schemeClr val="accent1">
                    <a:lumMod val="75000"/>
                  </a:schemeClr>
                </a:solidFill>
                <a:effectLst>
                  <a:innerShdw blurRad="101600" dist="76200" dir="5400000">
                    <a:schemeClr val="accent1">
                      <a:satMod val="190000"/>
                      <a:tint val="100000"/>
                      <a:alpha val="74000"/>
                    </a:schemeClr>
                  </a:innerShdw>
                </a:effectLst>
              </a:rPr>
              <a:t>FINALE o del BILANCIO</a:t>
            </a:r>
            <a:br>
              <a:rPr lang="it-IT" b="1" dirty="0">
                <a:ln w="900" cmpd="sng">
                  <a:solidFill>
                    <a:schemeClr val="accent1">
                      <a:satMod val="190000"/>
                      <a:alpha val="55000"/>
                    </a:schemeClr>
                  </a:solidFill>
                  <a:prstDash val="solid"/>
                </a:ln>
                <a:solidFill>
                  <a:schemeClr val="accent1">
                    <a:lumMod val="75000"/>
                  </a:schemeClr>
                </a:solidFill>
                <a:effectLst>
                  <a:innerShdw blurRad="101600" dist="76200" dir="5400000">
                    <a:schemeClr val="accent1">
                      <a:satMod val="190000"/>
                      <a:tint val="100000"/>
                      <a:alpha val="74000"/>
                    </a:schemeClr>
                  </a:innerShdw>
                </a:effectLst>
              </a:rPr>
            </a:br>
            <a:endParaRPr lang="it-IT" b="1" dirty="0">
              <a:ln w="900" cmpd="sng">
                <a:solidFill>
                  <a:schemeClr val="accent1">
                    <a:satMod val="190000"/>
                    <a:alpha val="55000"/>
                  </a:schemeClr>
                </a:solidFill>
                <a:prstDash val="solid"/>
              </a:ln>
              <a:solidFill>
                <a:schemeClr val="accent1">
                  <a:lumMod val="75000"/>
                </a:schemeClr>
              </a:solidFill>
              <a:effectLst>
                <a:innerShdw blurRad="101600" dist="76200" dir="5400000">
                  <a:schemeClr val="accent1">
                    <a:satMod val="190000"/>
                    <a:tint val="100000"/>
                    <a:alpha val="74000"/>
                  </a:schemeClr>
                </a:innerShdw>
              </a:effectLst>
            </a:endParaRPr>
          </a:p>
        </p:txBody>
      </p:sp>
      <p:sp>
        <p:nvSpPr>
          <p:cNvPr id="3" name="Segnaposto contenuto 2"/>
          <p:cNvSpPr>
            <a:spLocks noGrp="1"/>
          </p:cNvSpPr>
          <p:nvPr>
            <p:ph idx="1"/>
          </p:nvPr>
        </p:nvSpPr>
        <p:spPr/>
        <p:txBody>
          <a:bodyPr/>
          <a:lstStyle/>
          <a:p>
            <a:pPr marL="0" indent="0" algn="just">
              <a:buNone/>
            </a:pPr>
            <a:r>
              <a:rPr lang="it-IT" dirty="0" smtClean="0"/>
              <a:t>Si realizza con </a:t>
            </a:r>
            <a:r>
              <a:rPr lang="it-IT" dirty="0"/>
              <a:t>la redazione, assieme al tutor, di un resoconto delle competenze per “</a:t>
            </a:r>
            <a:r>
              <a:rPr lang="it-IT" i="1" dirty="0"/>
              <a:t>registrare i progressi di professionalità, l’impatto delle azioni formative realizzate, gli sviluppi ulteriori da ipotizzare.</a:t>
            </a:r>
            <a:r>
              <a:rPr lang="it-IT" dirty="0"/>
              <a:t>”(comma 4 art.5).</a:t>
            </a:r>
          </a:p>
        </p:txBody>
      </p:sp>
    </p:spTree>
    <p:extLst>
      <p:ext uri="{BB962C8B-B14F-4D97-AF65-F5344CB8AC3E}">
        <p14:creationId xmlns:p14="http://schemas.microsoft.com/office/powerpoint/2010/main" val="360624738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ctr"/>
            <a:r>
              <a:rPr lang="it-IT" b="1" dirty="0">
                <a:ln w="900" cmpd="sng">
                  <a:solidFill>
                    <a:schemeClr val="accent1">
                      <a:satMod val="190000"/>
                      <a:alpha val="55000"/>
                    </a:schemeClr>
                  </a:solidFill>
                  <a:prstDash val="solid"/>
                </a:ln>
                <a:solidFill>
                  <a:schemeClr val="accent1">
                    <a:lumMod val="75000"/>
                  </a:schemeClr>
                </a:solidFill>
                <a:effectLst>
                  <a:innerShdw blurRad="101600" dist="76200" dir="5400000">
                    <a:schemeClr val="accent1">
                      <a:satMod val="190000"/>
                      <a:tint val="100000"/>
                      <a:alpha val="74000"/>
                    </a:schemeClr>
                  </a:innerShdw>
                </a:effectLst>
              </a:rPr>
              <a:t>CONCLUSIONI</a:t>
            </a:r>
          </a:p>
        </p:txBody>
      </p:sp>
      <p:sp>
        <p:nvSpPr>
          <p:cNvPr id="3" name="Segnaposto contenuto 2"/>
          <p:cNvSpPr>
            <a:spLocks noGrp="1"/>
          </p:cNvSpPr>
          <p:nvPr>
            <p:ph idx="1"/>
          </p:nvPr>
        </p:nvSpPr>
        <p:spPr/>
        <p:txBody>
          <a:bodyPr>
            <a:normAutofit lnSpcReduction="10000"/>
          </a:bodyPr>
          <a:lstStyle/>
          <a:p>
            <a:pPr marL="0" indent="0" algn="just">
              <a:buNone/>
            </a:pPr>
            <a:r>
              <a:rPr lang="it-IT" sz="2000" dirty="0" smtClean="0"/>
              <a:t>In </a:t>
            </a:r>
            <a:r>
              <a:rPr lang="it-IT" sz="2000" dirty="0"/>
              <a:t>sintesi il tutor dovrà supportare la formazione iniziale su due versanti complementari: uno prettamente operativo e di supporto al docente neo-assunto in tutti gli ambiti della vita scolastica: dalle pratiche di insegnamento alla riflessione condivisa di quanto agito, dalle esperienze didattiche alla collegialità praticata; un secondo versante centrato sulla valutazione del </a:t>
            </a:r>
            <a:r>
              <a:rPr lang="it-IT" sz="2000" dirty="0" smtClean="0"/>
              <a:t>docente. </a:t>
            </a:r>
          </a:p>
          <a:p>
            <a:pPr marL="0" indent="0" algn="just">
              <a:buNone/>
            </a:pPr>
            <a:r>
              <a:rPr lang="it-IT" sz="2000" dirty="0"/>
              <a:t>A</a:t>
            </a:r>
            <a:r>
              <a:rPr lang="it-IT" sz="2000" dirty="0" smtClean="0"/>
              <a:t>lla </a:t>
            </a:r>
            <a:r>
              <a:rPr lang="it-IT" sz="2000" dirty="0"/>
              <a:t>fine il tutor presenterà al dirigente una relazione a carattere istruttorio “</a:t>
            </a:r>
            <a:r>
              <a:rPr lang="it-IT" sz="2000" i="1" dirty="0"/>
              <a:t>in merito alle attività formative predisposte ed alle esperienze di insegnamento e partecipazione alla vita della scuola del docente neo-assunto</a:t>
            </a:r>
            <a:r>
              <a:rPr lang="it-IT" sz="2000" dirty="0"/>
              <a:t>” (comma 3 art.13). Le risultanze dell’istruttoria saranno presentate dal docente tutor dinnanzi al comitato e al dirigente, in sede di colloquio finale del docente neo-immesso. </a:t>
            </a:r>
            <a:endParaRPr lang="it-IT" sz="2000" dirty="0" smtClean="0"/>
          </a:p>
          <a:p>
            <a:pPr marL="0" indent="0" algn="just">
              <a:buNone/>
            </a:pPr>
            <a:r>
              <a:rPr lang="it-IT" sz="2000" dirty="0" smtClean="0"/>
              <a:t>E</a:t>
            </a:r>
            <a:r>
              <a:rPr lang="it-IT" sz="2000" dirty="0"/>
              <a:t>’ appena il caso di ricordare che il Comitato esprime solo un parere obbligatorio ma, non vincolante per il dirigente scolastico, che può discostarsene con atto motivato.</a:t>
            </a:r>
          </a:p>
        </p:txBody>
      </p:sp>
    </p:spTree>
    <p:extLst>
      <p:ext uri="{BB962C8B-B14F-4D97-AF65-F5344CB8AC3E}">
        <p14:creationId xmlns:p14="http://schemas.microsoft.com/office/powerpoint/2010/main" val="418422964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ctr"/>
            <a:r>
              <a:rPr lang="it-IT" b="1" dirty="0">
                <a:ln w="900" cmpd="sng">
                  <a:solidFill>
                    <a:schemeClr val="accent1">
                      <a:satMod val="190000"/>
                      <a:alpha val="55000"/>
                    </a:schemeClr>
                  </a:solidFill>
                  <a:prstDash val="solid"/>
                </a:ln>
                <a:solidFill>
                  <a:schemeClr val="accent1">
                    <a:lumMod val="75000"/>
                  </a:schemeClr>
                </a:solidFill>
                <a:effectLst>
                  <a:innerShdw blurRad="101600" dist="76200" dir="5400000">
                    <a:schemeClr val="accent1">
                      <a:satMod val="190000"/>
                      <a:tint val="100000"/>
                      <a:alpha val="74000"/>
                    </a:schemeClr>
                  </a:innerShdw>
                </a:effectLst>
              </a:rPr>
              <a:t>ASPETTI NORMATIVI</a:t>
            </a:r>
          </a:p>
        </p:txBody>
      </p:sp>
      <p:sp>
        <p:nvSpPr>
          <p:cNvPr id="4" name="Rettangolo 3"/>
          <p:cNvSpPr/>
          <p:nvPr/>
        </p:nvSpPr>
        <p:spPr>
          <a:xfrm>
            <a:off x="0" y="1772816"/>
            <a:ext cx="6732240" cy="3816429"/>
          </a:xfrm>
          <a:prstGeom prst="rect">
            <a:avLst/>
          </a:prstGeom>
        </p:spPr>
        <p:txBody>
          <a:bodyPr wrap="square">
            <a:spAutoFit/>
          </a:bodyPr>
          <a:lstStyle/>
          <a:p>
            <a:endParaRPr lang="it-IT" dirty="0" smtClean="0"/>
          </a:p>
          <a:p>
            <a:pPr algn="just"/>
            <a:r>
              <a:rPr lang="it-IT" sz="1600" dirty="0" smtClean="0"/>
              <a:t>Premesso che prima della Legge 107, la materia sulle funzioni tutoriali è stata regolata nel D.M. n.249 del 2010 sulla «</a:t>
            </a:r>
            <a:r>
              <a:rPr lang="it-IT" sz="1600" i="1" dirty="0" smtClean="0"/>
              <a:t>definizione della disciplina dei requisiti e delle modalità della formazione iniziale degli insegnanti della scuola dell'infanzia, della scuola primaria e della scuola secondaria di primo e secondo grado, ai sensi dell'articolo 2, comma 416, della legge 24 dicembre 2007, n. 244»</a:t>
            </a:r>
            <a:r>
              <a:rPr lang="it-IT" sz="1600" dirty="0" smtClean="0"/>
              <a:t>, elementi di novità si aggiungono per il tramite del nuovo decreto.</a:t>
            </a:r>
          </a:p>
          <a:p>
            <a:pPr algn="just"/>
            <a:endParaRPr lang="it-IT" sz="1600" dirty="0" smtClean="0"/>
          </a:p>
          <a:p>
            <a:pPr algn="just"/>
            <a:r>
              <a:rPr lang="it-IT" sz="1600" dirty="0" smtClean="0"/>
              <a:t>Il D.M. n.850 fornisce appunto indicazioni precise sui compiti tutoriali all’interno dell’istituzione scolastica, per i docenti che espleteranno il periodo di formazione e di prova, giacché, secondo l’articolo 8 dello stesso decreto, l’azione dei suddetti tutor sarà complementare a quella svolta, in ambito territoriale, dai docenti coordinatori dei cosiddetti laboratori formativi.</a:t>
            </a:r>
            <a:endParaRPr lang="it-IT" sz="1600" dirty="0"/>
          </a:p>
        </p:txBody>
      </p:sp>
    </p:spTree>
    <p:extLst>
      <p:ext uri="{BB962C8B-B14F-4D97-AF65-F5344CB8AC3E}">
        <p14:creationId xmlns:p14="http://schemas.microsoft.com/office/powerpoint/2010/main" val="222734935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ctr"/>
            <a:r>
              <a:rPr lang="it-IT" b="1" dirty="0">
                <a:ln w="900" cmpd="sng">
                  <a:solidFill>
                    <a:schemeClr val="accent1">
                      <a:satMod val="190000"/>
                      <a:alpha val="55000"/>
                    </a:schemeClr>
                  </a:solidFill>
                  <a:prstDash val="solid"/>
                </a:ln>
                <a:solidFill>
                  <a:schemeClr val="accent1">
                    <a:lumMod val="75000"/>
                  </a:schemeClr>
                </a:solidFill>
                <a:effectLst>
                  <a:innerShdw blurRad="101600" dist="76200" dir="5400000">
                    <a:schemeClr val="accent1">
                      <a:satMod val="190000"/>
                      <a:tint val="100000"/>
                      <a:alpha val="74000"/>
                    </a:schemeClr>
                  </a:innerShdw>
                </a:effectLst>
              </a:rPr>
              <a:t>ART 12 D.M. 850/15</a:t>
            </a:r>
          </a:p>
        </p:txBody>
      </p:sp>
      <p:sp>
        <p:nvSpPr>
          <p:cNvPr id="3" name="Rettangolo 2"/>
          <p:cNvSpPr/>
          <p:nvPr/>
        </p:nvSpPr>
        <p:spPr>
          <a:xfrm>
            <a:off x="0" y="1688196"/>
            <a:ext cx="8748464" cy="4278094"/>
          </a:xfrm>
          <a:prstGeom prst="rect">
            <a:avLst/>
          </a:prstGeom>
          <a:effectLst>
            <a:innerShdw blurRad="63500" dist="50800" dir="2700000">
              <a:prstClr val="black">
                <a:alpha val="50000"/>
              </a:prstClr>
            </a:innerShdw>
          </a:effectLst>
        </p:spPr>
        <p:txBody>
          <a:bodyPr wrap="square">
            <a:spAutoFit/>
          </a:bodyPr>
          <a:lstStyle/>
          <a:p>
            <a:pPr marL="285750" indent="-285750" algn="just" fontAlgn="base">
              <a:buFont typeface="Arial" panose="020B0604020202020204" pitchFamily="34" charset="0"/>
              <a:buChar char="•"/>
            </a:pPr>
            <a:r>
              <a:rPr lang="it-IT" sz="1600" dirty="0"/>
              <a:t>All’inizio di ogni anno scolastico il dirigente scolastico, sentito il parere del collegio dei docenti, designa uno o più docenti con il compito di svolgere le funzioni di tutor per i docenti neo-assunti in servizio presso l’istituto. Salvo motivata impossibilità nel reperimento di risorse professionali, un docente tutor segue al massimo tre docenti neo-assunti</a:t>
            </a:r>
            <a:r>
              <a:rPr lang="it-IT" sz="1600" dirty="0" smtClean="0"/>
              <a:t>.</a:t>
            </a:r>
            <a:endParaRPr lang="it-IT" sz="1600" dirty="0"/>
          </a:p>
          <a:p>
            <a:pPr marL="285750" indent="-285750" algn="just" fontAlgn="base">
              <a:buFont typeface="Arial" panose="020B0604020202020204" pitchFamily="34" charset="0"/>
              <a:buChar char="•"/>
            </a:pPr>
            <a:r>
              <a:rPr lang="it-IT" sz="1600" dirty="0"/>
              <a:t>Il docente tutor appartiene, nella scuola secondaria di primo e secondo grado, alla medesima classe di concorso dei docenti neo-assunti a lui affidati, ovvero è in possesso della relativa abilitazione. In caso di motivata impossibilità, si procede alla designazione per classe affine ovvero per area disciplinare.</a:t>
            </a:r>
          </a:p>
          <a:p>
            <a:pPr marL="285750" indent="-285750" algn="just" fontAlgn="base">
              <a:buFont typeface="Arial" panose="020B0604020202020204" pitchFamily="34" charset="0"/>
              <a:buChar char="•"/>
            </a:pPr>
            <a:r>
              <a:rPr lang="it-IT" sz="1600" dirty="0"/>
              <a:t>Sono criteri prioritari per la designazione dei docenti tutor il possesso di uno o più tra i titoli previsti all’allegato A, tabella 1 del decreto del Ministro dell’istruzione, dell’università e della ricerca 11 novembre 2011 e il possesso di adeguate competenze culturali, comprovate esperienze didattiche, attitudine a svolgere funzioni di tutoraggio, </a:t>
            </a:r>
            <a:r>
              <a:rPr lang="it-IT" sz="1600" dirty="0" err="1"/>
              <a:t>counseling</a:t>
            </a:r>
            <a:r>
              <a:rPr lang="it-IT" sz="1600" dirty="0"/>
              <a:t> , supervisione professionale.</a:t>
            </a:r>
          </a:p>
          <a:p>
            <a:pPr marL="285750" indent="-285750" algn="just" fontAlgn="base">
              <a:buFont typeface="Arial" panose="020B0604020202020204" pitchFamily="34" charset="0"/>
              <a:buChar char="•"/>
            </a:pPr>
            <a:r>
              <a:rPr lang="it-IT" sz="1600" dirty="0"/>
              <a:t>All’attività del tutor è riconosciuto un compenso economico nell’ambito delle risorse assegnate all’istituzione scolastica per il Miglioramento dell’Offerta formativa; al tutor è riconosciuta, altresì, specifica attestazione dell’attività svolta, inserita nel curriculum professionale e che forma parte integrante del fascicolo personale. Il positivo svolgimento dell’attività del tutor può essere valorizzato nell’ambito dei criteri di cui all’articolo 1, comma 127, della Legge.</a:t>
            </a:r>
          </a:p>
        </p:txBody>
      </p:sp>
    </p:spTree>
    <p:extLst>
      <p:ext uri="{BB962C8B-B14F-4D97-AF65-F5344CB8AC3E}">
        <p14:creationId xmlns:p14="http://schemas.microsoft.com/office/powerpoint/2010/main" val="40261323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ctr"/>
            <a:r>
              <a:rPr lang="it-IT" b="1" dirty="0">
                <a:ln w="900" cmpd="sng">
                  <a:solidFill>
                    <a:schemeClr val="accent1">
                      <a:satMod val="190000"/>
                      <a:alpha val="55000"/>
                    </a:schemeClr>
                  </a:solidFill>
                  <a:prstDash val="solid"/>
                </a:ln>
                <a:solidFill>
                  <a:schemeClr val="accent1">
                    <a:lumMod val="75000"/>
                  </a:schemeClr>
                </a:solidFill>
                <a:effectLst>
                  <a:innerShdw blurRad="101600" dist="76200" dir="5400000">
                    <a:schemeClr val="accent1">
                      <a:satMod val="190000"/>
                      <a:tint val="100000"/>
                      <a:alpha val="74000"/>
                    </a:schemeClr>
                  </a:innerShdw>
                </a:effectLst>
              </a:rPr>
              <a:t>ART 12 D.M. 850/15</a:t>
            </a:r>
          </a:p>
        </p:txBody>
      </p:sp>
      <p:sp>
        <p:nvSpPr>
          <p:cNvPr id="3" name="Rettangolo 2"/>
          <p:cNvSpPr/>
          <p:nvPr/>
        </p:nvSpPr>
        <p:spPr>
          <a:xfrm>
            <a:off x="395536" y="2644170"/>
            <a:ext cx="7848872" cy="1569660"/>
          </a:xfrm>
          <a:prstGeom prst="rect">
            <a:avLst/>
          </a:prstGeom>
        </p:spPr>
        <p:txBody>
          <a:bodyPr wrap="square">
            <a:spAutoFit/>
          </a:bodyPr>
          <a:lstStyle/>
          <a:p>
            <a:pPr marL="285750" indent="-285750" algn="just" fontAlgn="base">
              <a:buFont typeface="Arial" panose="020B0604020202020204" pitchFamily="34" charset="0"/>
              <a:buChar char="•"/>
            </a:pPr>
            <a:r>
              <a:rPr lang="it-IT" sz="1600" dirty="0"/>
              <a:t>All’attività del tutor è riconosciuto un compenso economico nell’ambito delle risorse assegnate all’istituzione scolastica per il Miglioramento dell’Offerta formativa; al tutor è riconosciuta, altresì, specifica attestazione dell’attività svolta, inserita nel curriculum professionale e che forma parte integrante del fascicolo personale. Il positivo svolgimento dell’attività del tutor può essere valorizzato nell’ambito dei criteri di cui all’articolo 1, comma 127, della Legge.</a:t>
            </a:r>
          </a:p>
        </p:txBody>
      </p:sp>
    </p:spTree>
    <p:extLst>
      <p:ext uri="{BB962C8B-B14F-4D97-AF65-F5344CB8AC3E}">
        <p14:creationId xmlns:p14="http://schemas.microsoft.com/office/powerpoint/2010/main" val="97682974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ctr"/>
            <a:r>
              <a:rPr lang="it-IT" b="1" dirty="0">
                <a:ln w="900" cmpd="sng">
                  <a:solidFill>
                    <a:schemeClr val="accent1">
                      <a:satMod val="190000"/>
                      <a:alpha val="55000"/>
                    </a:schemeClr>
                  </a:solidFill>
                  <a:prstDash val="solid"/>
                </a:ln>
                <a:solidFill>
                  <a:schemeClr val="accent1">
                    <a:lumMod val="75000"/>
                  </a:schemeClr>
                </a:solidFill>
                <a:effectLst>
                  <a:innerShdw blurRad="101600" dist="76200" dir="5400000">
                    <a:schemeClr val="accent1">
                      <a:satMod val="190000"/>
                      <a:tint val="100000"/>
                      <a:alpha val="74000"/>
                    </a:schemeClr>
                  </a:innerShdw>
                </a:effectLst>
              </a:rPr>
              <a:t>Circolare MIUR del 2/8/2017</a:t>
            </a:r>
            <a:endParaRPr lang="it-IT" b="1" dirty="0">
              <a:ln w="900" cmpd="sng">
                <a:solidFill>
                  <a:schemeClr val="accent1">
                    <a:satMod val="190000"/>
                    <a:alpha val="55000"/>
                  </a:schemeClr>
                </a:solidFill>
                <a:prstDash val="solid"/>
              </a:ln>
              <a:solidFill>
                <a:schemeClr val="accent1">
                  <a:lumMod val="75000"/>
                </a:schemeClr>
              </a:solidFill>
              <a:effectLst>
                <a:innerShdw blurRad="101600" dist="76200" dir="5400000">
                  <a:schemeClr val="accent1">
                    <a:satMod val="190000"/>
                    <a:tint val="100000"/>
                    <a:alpha val="74000"/>
                  </a:schemeClr>
                </a:innerShdw>
              </a:effectLst>
            </a:endParaRPr>
          </a:p>
        </p:txBody>
      </p:sp>
      <p:sp>
        <p:nvSpPr>
          <p:cNvPr id="3" name="Rettangolo 2"/>
          <p:cNvSpPr/>
          <p:nvPr/>
        </p:nvSpPr>
        <p:spPr>
          <a:xfrm>
            <a:off x="0" y="2060849"/>
            <a:ext cx="9144000" cy="4278094"/>
          </a:xfrm>
          <a:prstGeom prst="rect">
            <a:avLst/>
          </a:prstGeom>
        </p:spPr>
        <p:txBody>
          <a:bodyPr wrap="square">
            <a:spAutoFit/>
          </a:bodyPr>
          <a:lstStyle/>
          <a:p>
            <a:pPr algn="just"/>
            <a:r>
              <a:rPr lang="it-IT" sz="1600" dirty="0"/>
              <a:t>Per ciò che concerne l’osservazione in classe rimane confermato quanto previsto dall’art.9 del D.M. 850/2015. In questo quadro, si preannuncia la valorizzazione e il riconoscimento della figura del tutor accogliente che funge da connettore con il lavoro sul campo e si qualifica come “</a:t>
            </a:r>
            <a:r>
              <a:rPr lang="it-IT" sz="1600" dirty="0" err="1"/>
              <a:t>mentor</a:t>
            </a:r>
            <a:r>
              <a:rPr lang="it-IT" sz="1600" dirty="0"/>
              <a:t>” per gli insegnanti neo-assunti, specie di coloro che si affacciano per la prima volta all’insegnamento. Il profilo del tutor si ispira alle caratteristiche del tutor accogliente nelle esperienze di tirocinio connesse con la formazione iniziale dei docenti (cfr. DM 249/2010); la sua individuazione spetta al Dirigente Scolastico, sentito il parere del Collegio dei docenti. Tendenzialmente ogni docente in periodo di prova avrà un tutor di riferimento, preferibilmente della stessa disciplina, area disciplinare o tipologia di cattedra ed operante nello stesso plesso. In ogni modo il rapporto non potrà superare la quota di tre docenti affidati al medesimo tutor. Al fine di riconoscere l’impegno del Tutor durante l’anno di prova e di formazione, le attività svolte (progettazione, osservazione, documentazione) potranno essere attestate e riconosciute dal Dirigente Scolastico come iniziative di formazione previste dall’art.1 comma 124 della L.107/2015. Inoltre, apposite attività di formazione per i docenti tutor saranno organizzate dagli USR utilizzando quota-parte dei finanziamenti destinati ad attività regionali. Le attività, che potranno avvalersi della collaborazione di strutture universitarie o enti accreditati, metteranno </a:t>
            </a:r>
            <a:r>
              <a:rPr lang="it-IT" sz="1600" dirty="0" smtClean="0"/>
              <a:t>al centro </a:t>
            </a:r>
            <a:r>
              <a:rPr lang="it-IT" sz="1600" dirty="0"/>
              <a:t>la conoscenza di strumenti operativi e di metodologie di supervisione professionale (criteri di osservazione in classe, </a:t>
            </a:r>
            <a:r>
              <a:rPr lang="it-IT" sz="1600" dirty="0" err="1"/>
              <a:t>peer</a:t>
            </a:r>
            <a:r>
              <a:rPr lang="it-IT" sz="1600" dirty="0"/>
              <a:t> </a:t>
            </a:r>
            <a:r>
              <a:rPr lang="it-IT" sz="1600" dirty="0" err="1"/>
              <a:t>review</a:t>
            </a:r>
            <a:r>
              <a:rPr lang="it-IT" sz="1600" dirty="0"/>
              <a:t>, documentazione didattica, </a:t>
            </a:r>
            <a:r>
              <a:rPr lang="it-IT" sz="1600" dirty="0" err="1"/>
              <a:t>counceling</a:t>
            </a:r>
            <a:r>
              <a:rPr lang="it-IT" sz="1600" dirty="0"/>
              <a:t> professionale, ecc.).</a:t>
            </a:r>
          </a:p>
        </p:txBody>
      </p:sp>
    </p:spTree>
    <p:extLst>
      <p:ext uri="{BB962C8B-B14F-4D97-AF65-F5344CB8AC3E}">
        <p14:creationId xmlns:p14="http://schemas.microsoft.com/office/powerpoint/2010/main" val="75381117"/>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ctr"/>
            <a:r>
              <a:rPr lang="it-IT" b="1" dirty="0">
                <a:ln w="900" cmpd="sng">
                  <a:solidFill>
                    <a:schemeClr val="accent1">
                      <a:satMod val="190000"/>
                      <a:alpha val="55000"/>
                    </a:schemeClr>
                  </a:solidFill>
                  <a:prstDash val="solid"/>
                </a:ln>
                <a:solidFill>
                  <a:schemeClr val="accent1">
                    <a:lumMod val="75000"/>
                  </a:schemeClr>
                </a:solidFill>
                <a:effectLst>
                  <a:innerShdw blurRad="101600" dist="76200" dir="5400000">
                    <a:schemeClr val="accent1">
                      <a:satMod val="190000"/>
                      <a:tint val="100000"/>
                      <a:alpha val="74000"/>
                    </a:schemeClr>
                  </a:innerShdw>
                </a:effectLst>
              </a:rPr>
              <a:t>Funzioni e compiti richiesti</a:t>
            </a:r>
          </a:p>
        </p:txBody>
      </p:sp>
      <p:sp>
        <p:nvSpPr>
          <p:cNvPr id="3" name="Rettangolo 2"/>
          <p:cNvSpPr/>
          <p:nvPr/>
        </p:nvSpPr>
        <p:spPr>
          <a:xfrm>
            <a:off x="251520" y="1916832"/>
            <a:ext cx="7920880" cy="3785652"/>
          </a:xfrm>
          <a:prstGeom prst="rect">
            <a:avLst/>
          </a:prstGeom>
        </p:spPr>
        <p:txBody>
          <a:bodyPr wrap="square">
            <a:spAutoFit/>
          </a:bodyPr>
          <a:lstStyle/>
          <a:p>
            <a:pPr algn="just"/>
            <a:r>
              <a:rPr lang="it-IT" sz="2000" dirty="0" smtClean="0"/>
              <a:t>Come previsto dal comma 4 dell’art.12 al tutor nominato spetterà:</a:t>
            </a:r>
          </a:p>
          <a:p>
            <a:pPr algn="just"/>
            <a:endParaRPr lang="it-IT" sz="2000" dirty="0" smtClean="0"/>
          </a:p>
          <a:p>
            <a:pPr algn="just"/>
            <a:r>
              <a:rPr lang="it-IT" sz="2000" dirty="0" smtClean="0"/>
              <a:t>– accogliere il neo-assunto nella comunità professionale;</a:t>
            </a:r>
          </a:p>
          <a:p>
            <a:pPr algn="just"/>
            <a:endParaRPr lang="it-IT" sz="2000" dirty="0" smtClean="0"/>
          </a:p>
          <a:p>
            <a:pPr algn="just"/>
            <a:r>
              <a:rPr lang="it-IT" sz="2000" dirty="0" smtClean="0"/>
              <a:t>– favorire la sua partecipazione ai diversi momenti della vita collegiale della scuola;</a:t>
            </a:r>
          </a:p>
          <a:p>
            <a:pPr algn="just"/>
            <a:endParaRPr lang="it-IT" sz="2000" dirty="0" smtClean="0"/>
          </a:p>
          <a:p>
            <a:pPr algn="just"/>
            <a:r>
              <a:rPr lang="it-IT" sz="2000" dirty="0" smtClean="0"/>
              <a:t>– esercitare ogni forma utile di ascolto, consulenza e collaborazione per migliorare la qualità e l’efficacia dell’insegnamento;</a:t>
            </a:r>
          </a:p>
          <a:p>
            <a:pPr algn="just"/>
            <a:endParaRPr lang="it-IT" sz="2000" dirty="0" smtClean="0"/>
          </a:p>
          <a:p>
            <a:pPr algn="just"/>
            <a:r>
              <a:rPr lang="it-IT" sz="2000" dirty="0" smtClean="0"/>
              <a:t>– elaborare, sperimentare, validare risorse didattiche e unità di apprendimento in collaborazione con il docente neo-assunto;</a:t>
            </a:r>
            <a:endParaRPr lang="it-IT" sz="2000" dirty="0"/>
          </a:p>
        </p:txBody>
      </p:sp>
    </p:spTree>
    <p:extLst>
      <p:ext uri="{BB962C8B-B14F-4D97-AF65-F5344CB8AC3E}">
        <p14:creationId xmlns:p14="http://schemas.microsoft.com/office/powerpoint/2010/main" val="47361364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ctr"/>
            <a:r>
              <a:rPr lang="it-IT" b="1" dirty="0">
                <a:ln w="900" cmpd="sng">
                  <a:solidFill>
                    <a:schemeClr val="accent1">
                      <a:satMod val="190000"/>
                      <a:alpha val="55000"/>
                    </a:schemeClr>
                  </a:solidFill>
                  <a:prstDash val="solid"/>
                </a:ln>
                <a:solidFill>
                  <a:schemeClr val="accent1">
                    <a:lumMod val="75000"/>
                  </a:schemeClr>
                </a:solidFill>
                <a:effectLst>
                  <a:innerShdw blurRad="101600" dist="76200" dir="5400000">
                    <a:schemeClr val="accent1">
                      <a:satMod val="190000"/>
                      <a:tint val="100000"/>
                      <a:alpha val="74000"/>
                    </a:schemeClr>
                  </a:innerShdw>
                </a:effectLst>
              </a:rPr>
              <a:t>Funzioni e compiti richiesti</a:t>
            </a:r>
          </a:p>
        </p:txBody>
      </p:sp>
      <p:sp>
        <p:nvSpPr>
          <p:cNvPr id="3" name="Rettangolo 2"/>
          <p:cNvSpPr/>
          <p:nvPr/>
        </p:nvSpPr>
        <p:spPr>
          <a:xfrm>
            <a:off x="251520" y="1916832"/>
            <a:ext cx="8280920" cy="3170099"/>
          </a:xfrm>
          <a:prstGeom prst="rect">
            <a:avLst/>
          </a:prstGeom>
        </p:spPr>
        <p:txBody>
          <a:bodyPr wrap="square">
            <a:spAutoFit/>
          </a:bodyPr>
          <a:lstStyle/>
          <a:p>
            <a:pPr marL="285750" indent="-285750" algn="just">
              <a:buFontTx/>
              <a:buChar char="-"/>
            </a:pPr>
            <a:r>
              <a:rPr lang="it-IT" sz="2000" dirty="0" smtClean="0"/>
              <a:t>promuovere </a:t>
            </a:r>
            <a:r>
              <a:rPr lang="it-IT" sz="2000" dirty="0"/>
              <a:t>momenti di osservazione in classe, secondo le indicazioni dell’art.9 dello stesso decreto, finalizzate al miglioramento delle pratiche didattiche, alla riflessione condivisa sugli aspetti salienti dell’azione di insegnamento. </a:t>
            </a:r>
            <a:endParaRPr lang="it-IT" sz="2000" dirty="0" smtClean="0"/>
          </a:p>
          <a:p>
            <a:pPr marL="285750" indent="-285750" algn="just">
              <a:buFontTx/>
              <a:buChar char="-"/>
            </a:pPr>
            <a:endParaRPr lang="it-IT" sz="2000" dirty="0" smtClean="0"/>
          </a:p>
          <a:p>
            <a:pPr marL="285750" indent="-285750" algn="just">
              <a:buFontTx/>
              <a:buChar char="-"/>
            </a:pPr>
            <a:r>
              <a:rPr lang="it-IT" sz="2000" dirty="0" smtClean="0"/>
              <a:t>L’art.9 </a:t>
            </a:r>
            <a:r>
              <a:rPr lang="it-IT" sz="2000" dirty="0"/>
              <a:t>(rubricato </a:t>
            </a:r>
            <a:r>
              <a:rPr lang="it-IT" sz="2000" dirty="0" err="1" smtClean="0"/>
              <a:t>peer</a:t>
            </a:r>
            <a:r>
              <a:rPr lang="it-IT" sz="2000" dirty="0" smtClean="0"/>
              <a:t> </a:t>
            </a:r>
            <a:r>
              <a:rPr lang="it-IT" sz="2000" dirty="0"/>
              <a:t>to </a:t>
            </a:r>
            <a:r>
              <a:rPr lang="it-IT" sz="2000" dirty="0" err="1"/>
              <a:t>peer</a:t>
            </a:r>
            <a:r>
              <a:rPr lang="it-IT" sz="2000" dirty="0"/>
              <a:t> – formazione tra pari), specifica che “</a:t>
            </a:r>
            <a:r>
              <a:rPr lang="it-IT" sz="2000" i="1" dirty="0"/>
              <a:t>l’osservazione è focalizzata sulle modalità di conduzione delle attività e delle lezioni, sul sostegno alle motivazioni degli allievi, sulla costruzione di climi positivi e motivanti, sulle modalità di verifica formativa degli apprendimenti”</a:t>
            </a:r>
            <a:r>
              <a:rPr lang="it-IT" sz="2000" dirty="0"/>
              <a:t>.</a:t>
            </a:r>
          </a:p>
        </p:txBody>
      </p:sp>
    </p:spTree>
    <p:extLst>
      <p:ext uri="{BB962C8B-B14F-4D97-AF65-F5344CB8AC3E}">
        <p14:creationId xmlns:p14="http://schemas.microsoft.com/office/powerpoint/2010/main" val="55257487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ctr"/>
            <a:r>
              <a:rPr lang="it-IT" b="1" dirty="0">
                <a:ln w="900" cmpd="sng">
                  <a:solidFill>
                    <a:schemeClr val="accent1">
                      <a:satMod val="190000"/>
                      <a:alpha val="55000"/>
                    </a:schemeClr>
                  </a:solidFill>
                  <a:prstDash val="solid"/>
                </a:ln>
                <a:solidFill>
                  <a:schemeClr val="accent1">
                    <a:lumMod val="75000"/>
                  </a:schemeClr>
                </a:solidFill>
                <a:effectLst>
                  <a:innerShdw blurRad="101600" dist="76200" dir="5400000">
                    <a:schemeClr val="accent1">
                      <a:satMod val="190000"/>
                      <a:tint val="100000"/>
                      <a:alpha val="74000"/>
                    </a:schemeClr>
                  </a:innerShdw>
                </a:effectLst>
              </a:rPr>
              <a:t>Funzioni e compiti richiesti</a:t>
            </a:r>
          </a:p>
        </p:txBody>
      </p:sp>
      <p:sp>
        <p:nvSpPr>
          <p:cNvPr id="3" name="Rettangolo 2"/>
          <p:cNvSpPr/>
          <p:nvPr/>
        </p:nvSpPr>
        <p:spPr>
          <a:xfrm>
            <a:off x="395536" y="2564904"/>
            <a:ext cx="8208912" cy="3170099"/>
          </a:xfrm>
          <a:prstGeom prst="rect">
            <a:avLst/>
          </a:prstGeom>
        </p:spPr>
        <p:txBody>
          <a:bodyPr wrap="square">
            <a:spAutoFit/>
          </a:bodyPr>
          <a:lstStyle/>
          <a:p>
            <a:pPr algn="just"/>
            <a:r>
              <a:rPr lang="it-IT" sz="2000" dirty="0" smtClean="0"/>
              <a:t>Il tutor dovrà curare, con particolare attenzione, la parte cosiddetta “osservativa” del neo docente che confluirà successivamente nella sua relazione finale; per tali attività di osservazione sono previste almeno </a:t>
            </a:r>
            <a:r>
              <a:rPr lang="it-IT" sz="2000" u="sng" dirty="0" smtClean="0"/>
              <a:t>12 ore </a:t>
            </a:r>
            <a:r>
              <a:rPr lang="it-IT" sz="2000" dirty="0" smtClean="0"/>
              <a:t>(comma 3 art.9).</a:t>
            </a:r>
          </a:p>
          <a:p>
            <a:pPr algn="just"/>
            <a:r>
              <a:rPr lang="it-IT" sz="2000" dirty="0" smtClean="0"/>
              <a:t>Il neo-docente potrà svolgere la sua osservazione, sulla base di quanto sarà inserito nel patto per lo sviluppo professionale di cui all’art.5 del decreto n.850, anche in classe con altri docenti. Tutto ciò attribuisce alla formazione iniziale un carattere trasversale, non strettamente circoscritto all’ambito disciplinare del docente, ma si incentiva la sua formazione in una dimensione collegiale.</a:t>
            </a:r>
            <a:endParaRPr lang="it-IT" sz="2000" dirty="0"/>
          </a:p>
        </p:txBody>
      </p:sp>
    </p:spTree>
    <p:extLst>
      <p:ext uri="{BB962C8B-B14F-4D97-AF65-F5344CB8AC3E}">
        <p14:creationId xmlns:p14="http://schemas.microsoft.com/office/powerpoint/2010/main" val="62405612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704088"/>
            <a:ext cx="8229600" cy="1284752"/>
          </a:xfrm>
        </p:spPr>
        <p:txBody>
          <a:bodyPr>
            <a:noAutofit/>
          </a:bodyPr>
          <a:lstStyle/>
          <a:p>
            <a:pPr algn="ctr"/>
            <a:r>
              <a:rPr lang="it-IT" b="1" dirty="0">
                <a:ln w="900" cmpd="sng">
                  <a:solidFill>
                    <a:schemeClr val="accent1">
                      <a:satMod val="190000"/>
                      <a:alpha val="55000"/>
                    </a:schemeClr>
                  </a:solidFill>
                  <a:prstDash val="solid"/>
                </a:ln>
                <a:solidFill>
                  <a:schemeClr val="accent1">
                    <a:lumMod val="75000"/>
                  </a:schemeClr>
                </a:solidFill>
                <a:effectLst>
                  <a:innerShdw blurRad="101600" dist="76200" dir="5400000">
                    <a:schemeClr val="accent1">
                      <a:satMod val="190000"/>
                      <a:tint val="100000"/>
                      <a:alpha val="74000"/>
                    </a:schemeClr>
                  </a:innerShdw>
                </a:effectLst>
              </a:rPr>
              <a:t>Il patto per lo sviluppo professionale</a:t>
            </a:r>
          </a:p>
        </p:txBody>
      </p:sp>
      <p:sp>
        <p:nvSpPr>
          <p:cNvPr id="3" name="Segnaposto contenuto 2"/>
          <p:cNvSpPr>
            <a:spLocks noGrp="1"/>
          </p:cNvSpPr>
          <p:nvPr>
            <p:ph idx="1"/>
          </p:nvPr>
        </p:nvSpPr>
        <p:spPr/>
        <p:txBody>
          <a:bodyPr/>
          <a:lstStyle/>
          <a:p>
            <a:endParaRPr lang="it-IT" sz="1800" dirty="0" smtClean="0"/>
          </a:p>
          <a:p>
            <a:pPr algn="just"/>
            <a:r>
              <a:rPr lang="it-IT" sz="1800" dirty="0" smtClean="0"/>
              <a:t>L’attività </a:t>
            </a:r>
            <a:r>
              <a:rPr lang="it-IT" sz="1800" dirty="0"/>
              <a:t>dei tutor </a:t>
            </a:r>
            <a:r>
              <a:rPr lang="it-IT" sz="1800" dirty="0" smtClean="0"/>
              <a:t>si svolge </a:t>
            </a:r>
            <a:r>
              <a:rPr lang="it-IT" sz="1800" dirty="0"/>
              <a:t>sulla base del cosiddetto patto per lo sviluppo professionale che ha l’obiettivo di personalizzare il percorso di formazione iniziale ed è stabilito dal dirigente scolastico e il </a:t>
            </a:r>
            <a:r>
              <a:rPr lang="it-IT" sz="1800" dirty="0">
                <a:solidFill>
                  <a:schemeClr val="accent1">
                    <a:lumMod val="50000"/>
                  </a:schemeClr>
                </a:solidFill>
              </a:rPr>
              <a:t>neo-assunto</a:t>
            </a:r>
            <a:r>
              <a:rPr lang="it-IT" sz="1800" dirty="0"/>
              <a:t>, sentito il parere del tutor, secondo una specifica procedura </a:t>
            </a:r>
            <a:r>
              <a:rPr lang="it-IT" sz="1800" dirty="0" smtClean="0"/>
              <a:t>che si articola in tre fasi:</a:t>
            </a:r>
          </a:p>
          <a:p>
            <a:pPr marL="0" indent="0" algn="just">
              <a:buNone/>
            </a:pPr>
            <a:endParaRPr lang="it-IT" sz="1800" dirty="0" smtClean="0"/>
          </a:p>
          <a:p>
            <a:r>
              <a:rPr lang="it-IT" sz="3200" i="1" dirty="0">
                <a:solidFill>
                  <a:schemeClr val="tx2">
                    <a:lumMod val="60000"/>
                    <a:lumOff val="40000"/>
                  </a:schemeClr>
                </a:solidFill>
              </a:rPr>
              <a:t>FASE DELLA </a:t>
            </a:r>
            <a:r>
              <a:rPr lang="it-IT" sz="3200" i="1" dirty="0" smtClean="0">
                <a:solidFill>
                  <a:schemeClr val="tx2">
                    <a:lumMod val="60000"/>
                    <a:lumOff val="40000"/>
                  </a:schemeClr>
                </a:solidFill>
              </a:rPr>
              <a:t>DIAGNOSI</a:t>
            </a:r>
          </a:p>
          <a:p>
            <a:r>
              <a:rPr lang="it-IT" sz="3200" i="1" dirty="0">
                <a:solidFill>
                  <a:schemeClr val="tx2">
                    <a:lumMod val="75000"/>
                  </a:schemeClr>
                </a:solidFill>
              </a:rPr>
              <a:t>FASE DELLA </a:t>
            </a:r>
            <a:r>
              <a:rPr lang="it-IT" sz="3200" i="1" dirty="0" smtClean="0">
                <a:solidFill>
                  <a:schemeClr val="tx2">
                    <a:lumMod val="75000"/>
                  </a:schemeClr>
                </a:solidFill>
              </a:rPr>
              <a:t>PROGETTUALITA’</a:t>
            </a:r>
          </a:p>
          <a:p>
            <a:r>
              <a:rPr lang="it-IT" sz="3200" i="1" dirty="0">
                <a:solidFill>
                  <a:srgbClr val="002060"/>
                </a:solidFill>
              </a:rPr>
              <a:t>FASE FINALE o del BILANCIO</a:t>
            </a:r>
          </a:p>
        </p:txBody>
      </p:sp>
    </p:spTree>
    <p:extLst>
      <p:ext uri="{BB962C8B-B14F-4D97-AF65-F5344CB8AC3E}">
        <p14:creationId xmlns:p14="http://schemas.microsoft.com/office/powerpoint/2010/main" val="94640495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nozio">
  <a:themeElements>
    <a:clrScheme name="Equinozio">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Equinozio">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nozio">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201</TotalTime>
  <Words>1318</Words>
  <Application>Microsoft Office PowerPoint</Application>
  <PresentationFormat>Presentazione su schermo (4:3)</PresentationFormat>
  <Paragraphs>51</Paragraphs>
  <Slides>13</Slides>
  <Notes>0</Notes>
  <HiddenSlides>0</HiddenSlides>
  <MMClips>0</MMClips>
  <ScaleCrop>false</ScaleCrop>
  <HeadingPairs>
    <vt:vector size="4" baseType="variant">
      <vt:variant>
        <vt:lpstr>Tema</vt:lpstr>
      </vt:variant>
      <vt:variant>
        <vt:i4>1</vt:i4>
      </vt:variant>
      <vt:variant>
        <vt:lpstr>Titoli diapositive</vt:lpstr>
      </vt:variant>
      <vt:variant>
        <vt:i4>13</vt:i4>
      </vt:variant>
    </vt:vector>
  </HeadingPairs>
  <TitlesOfParts>
    <vt:vector size="14" baseType="lpstr">
      <vt:lpstr>Equinozio</vt:lpstr>
      <vt:lpstr>INCONTRO CON I TUTOR DEI DOCENTI NEOASSUNTI</vt:lpstr>
      <vt:lpstr>ASPETTI NORMATIVI</vt:lpstr>
      <vt:lpstr>ART 12 D.M. 850/15</vt:lpstr>
      <vt:lpstr>ART 12 D.M. 850/15</vt:lpstr>
      <vt:lpstr>Circolare MIUR del 2/8/2017</vt:lpstr>
      <vt:lpstr>Funzioni e compiti richiesti</vt:lpstr>
      <vt:lpstr>Funzioni e compiti richiesti</vt:lpstr>
      <vt:lpstr>Funzioni e compiti richiesti</vt:lpstr>
      <vt:lpstr>Il patto per lo sviluppo professionale</vt:lpstr>
      <vt:lpstr>FASE DELLA DIAGNOSI </vt:lpstr>
      <vt:lpstr>FASE DELLA PROGETTUALITA’ </vt:lpstr>
      <vt:lpstr>  FASE FINALE o del BILANCIO </vt:lpstr>
      <vt:lpstr>CONCLUSIONI</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INCONTRO CON I TUTOR DEI DOCENTI NEOASSUNTI</dc:title>
  <dc:creator>Administrator</dc:creator>
  <cp:lastModifiedBy>Administrator</cp:lastModifiedBy>
  <cp:revision>16</cp:revision>
  <dcterms:created xsi:type="dcterms:W3CDTF">2017-12-18T08:42:34Z</dcterms:created>
  <dcterms:modified xsi:type="dcterms:W3CDTF">2017-12-19T07:57:31Z</dcterms:modified>
</cp:coreProperties>
</file>